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6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8683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5983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249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9812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123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110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9720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817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3185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896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945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8DD3D-9AE2-464F-9D01-B5DD58B3234D}" type="datetimeFigureOut">
              <a:rPr lang="en-CA" smtClean="0"/>
              <a:t>03/02/2014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8CCC-5514-4113-978E-ED4EFE1A872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36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ed.ted.com/on/oAr2pXW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d.ted.com/on/oM1Qkix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101qs.com/1459-taco-car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wnload.elearningontario.ca/repository/1178310000/constructing_45_triangle.html" TargetMode="External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1640" y="2132856"/>
            <a:ext cx="6262464" cy="1470025"/>
          </a:xfrm>
        </p:spPr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Lesson Outline: 45-45-90 Special Triangles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/>
          <a:lstStyle/>
          <a:p>
            <a:r>
              <a:rPr lang="en-CA" i="1" dirty="0" smtClean="0">
                <a:solidFill>
                  <a:schemeClr val="bg1"/>
                </a:solidFill>
              </a:rPr>
              <a:t>Jacob, Joe Anne, Jason</a:t>
            </a:r>
            <a:endParaRPr lang="en-CA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77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Key Points of Activity (2)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CA" sz="2400" dirty="0">
                <a:solidFill>
                  <a:srgbClr val="FF0000"/>
                </a:solidFill>
              </a:rPr>
              <a:t>Peer Assessment</a:t>
            </a:r>
            <a:r>
              <a:rPr lang="en-CA" sz="2400" dirty="0">
                <a:solidFill>
                  <a:schemeClr val="bg1"/>
                </a:solidFill>
              </a:rPr>
              <a:t>: Each student will hand </a:t>
            </a:r>
            <a:r>
              <a:rPr lang="en-CA" sz="2400" dirty="0" smtClean="0">
                <a:solidFill>
                  <a:schemeClr val="bg1"/>
                </a:solidFill>
              </a:rPr>
              <a:t>final </a:t>
            </a:r>
            <a:r>
              <a:rPr lang="en-CA" sz="2400" dirty="0">
                <a:solidFill>
                  <a:schemeClr val="bg1"/>
                </a:solidFill>
              </a:rPr>
              <a:t>solution to another student, </a:t>
            </a:r>
            <a:r>
              <a:rPr lang="en-CA" sz="2400" dirty="0" smtClean="0">
                <a:solidFill>
                  <a:schemeClr val="bg1"/>
                </a:solidFill>
              </a:rPr>
              <a:t>who assesses </a:t>
            </a:r>
            <a:r>
              <a:rPr lang="en-CA" sz="2400" dirty="0">
                <a:solidFill>
                  <a:schemeClr val="bg1"/>
                </a:solidFill>
              </a:rPr>
              <a:t>the effectiveness of the </a:t>
            </a:r>
            <a:r>
              <a:rPr lang="en-CA" sz="2400" dirty="0" smtClean="0">
                <a:solidFill>
                  <a:schemeClr val="bg1"/>
                </a:solidFill>
              </a:rPr>
              <a:t>solution based on the student-determined crit</a:t>
            </a:r>
            <a:r>
              <a:rPr lang="en-CA" sz="2600" dirty="0" smtClean="0">
                <a:solidFill>
                  <a:schemeClr val="bg1"/>
                </a:solidFill>
              </a:rPr>
              <a:t>eria</a:t>
            </a:r>
          </a:p>
          <a:p>
            <a:pPr fontAlgn="base"/>
            <a:endParaRPr lang="en-CA" sz="2600" dirty="0" smtClean="0">
              <a:solidFill>
                <a:schemeClr val="bg1"/>
              </a:solidFill>
            </a:endParaRPr>
          </a:p>
          <a:p>
            <a:pPr fontAlgn="base"/>
            <a:r>
              <a:rPr lang="en-CA" sz="2400" dirty="0" smtClean="0">
                <a:solidFill>
                  <a:schemeClr val="bg1"/>
                </a:solidFill>
              </a:rPr>
              <a:t>To </a:t>
            </a:r>
            <a:r>
              <a:rPr lang="en-CA" sz="2400" dirty="0">
                <a:solidFill>
                  <a:schemeClr val="bg1"/>
                </a:solidFill>
              </a:rPr>
              <a:t>check for accuracy, each independent path will be checked using </a:t>
            </a:r>
            <a:r>
              <a:rPr lang="en-CA" sz="2400" dirty="0" smtClean="0">
                <a:solidFill>
                  <a:schemeClr val="bg1"/>
                </a:solidFill>
              </a:rPr>
              <a:t>SOHCAHTOA.</a:t>
            </a:r>
          </a:p>
          <a:p>
            <a:pPr fontAlgn="base"/>
            <a:endParaRPr lang="en-CA" sz="2600" dirty="0">
              <a:solidFill>
                <a:schemeClr val="bg1"/>
              </a:solidFill>
            </a:endParaRPr>
          </a:p>
          <a:p>
            <a:pPr fontAlgn="base"/>
            <a:r>
              <a:rPr lang="en-CA" sz="2400" dirty="0" smtClean="0">
                <a:solidFill>
                  <a:schemeClr val="bg1"/>
                </a:solidFill>
              </a:rPr>
              <a:t>Finally, an alternative path is proposed and the distances are compared (using either of the two methods discussed in class)</a:t>
            </a:r>
          </a:p>
          <a:p>
            <a:pPr marL="0" indent="0" fontAlgn="base">
              <a:buNone/>
            </a:pPr>
            <a:r>
              <a:rPr lang="en-CA" sz="3100" dirty="0" smtClean="0">
                <a:solidFill>
                  <a:schemeClr val="bg1"/>
                </a:solidFill>
              </a:rPr>
              <a:t> </a:t>
            </a:r>
            <a:r>
              <a:rPr lang="en-CA" sz="3100" dirty="0">
                <a:solidFill>
                  <a:schemeClr val="bg1"/>
                </a:solidFill>
              </a:rPr>
              <a:t>         </a:t>
            </a:r>
            <a:endParaRPr lang="en-CA" sz="3100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3717032"/>
            <a:ext cx="57961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CA" dirty="0"/>
              <a:t>Example: to confirm that a diagonal path length is 4√2, use the 45˚ angle, the adjacent side, and the primary cosine ratio to confirm the hypotenuse length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3604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Consolidation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CA" sz="2400" dirty="0">
                <a:solidFill>
                  <a:schemeClr val="bg1"/>
                </a:solidFill>
              </a:rPr>
              <a:t>Each student will hand in his/her own solution and his/her peer assessment. Both will be evaluated on a Level of 1 to 4</a:t>
            </a:r>
            <a:r>
              <a:rPr lang="en-CA" sz="2400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endParaRPr lang="en-CA" sz="2400" dirty="0">
              <a:solidFill>
                <a:schemeClr val="bg1"/>
              </a:solidFill>
            </a:endParaRPr>
          </a:p>
          <a:p>
            <a:pPr fontAlgn="base"/>
            <a:r>
              <a:rPr lang="en-CA" sz="2400" dirty="0">
                <a:solidFill>
                  <a:schemeClr val="bg1"/>
                </a:solidFill>
              </a:rPr>
              <a:t>Clickers will be used to assess if the learning goals have been </a:t>
            </a:r>
            <a:r>
              <a:rPr lang="en-CA" sz="2400" dirty="0" smtClean="0">
                <a:solidFill>
                  <a:schemeClr val="bg1"/>
                </a:solidFill>
              </a:rPr>
              <a:t>met</a:t>
            </a:r>
          </a:p>
          <a:p>
            <a:pPr fontAlgn="base"/>
            <a:endParaRPr lang="en-CA" sz="2400" dirty="0" smtClean="0">
              <a:solidFill>
                <a:schemeClr val="bg1"/>
              </a:solidFill>
            </a:endParaRPr>
          </a:p>
          <a:p>
            <a:pPr fontAlgn="base"/>
            <a:r>
              <a:rPr lang="en-CA" sz="2400" dirty="0" smtClean="0">
                <a:solidFill>
                  <a:srgbClr val="00B0F0"/>
                </a:solidFill>
              </a:rPr>
              <a:t>For example</a:t>
            </a:r>
            <a:r>
              <a:rPr lang="en-CA" sz="2400" dirty="0" smtClean="0">
                <a:solidFill>
                  <a:schemeClr val="bg1"/>
                </a:solidFill>
              </a:rPr>
              <a:t>: “On a scale of 1-5, how comfortable are you with using SOHCAHTOA to find side lengths of 45-45-90 triangles?”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893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Home Activity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/>
          <a:lstStyle/>
          <a:p>
            <a:r>
              <a:rPr lang="en-CA" sz="2800" dirty="0" smtClean="0">
                <a:solidFill>
                  <a:schemeClr val="bg1"/>
                </a:solidFill>
              </a:rPr>
              <a:t>Handout – will be assessed for completion</a:t>
            </a:r>
          </a:p>
          <a:p>
            <a:r>
              <a:rPr lang="en-CA" sz="2800" dirty="0" err="1" smtClean="0">
                <a:solidFill>
                  <a:schemeClr val="bg1"/>
                </a:solidFill>
              </a:rPr>
              <a:t>TEDEd</a:t>
            </a:r>
            <a:r>
              <a:rPr lang="en-CA" sz="2800" dirty="0" smtClean="0">
                <a:solidFill>
                  <a:schemeClr val="bg1"/>
                </a:solidFill>
              </a:rPr>
              <a:t> module: </a:t>
            </a:r>
            <a:r>
              <a:rPr lang="en-CA" sz="2800" u="sng" dirty="0" smtClean="0">
                <a:hlinkClick r:id="rId2"/>
              </a:rPr>
              <a:t>http://ed.ted.com/on/oAr2pXWA</a:t>
            </a:r>
            <a:endParaRPr lang="en-CA" sz="2800" u="sng" dirty="0" smtClean="0"/>
          </a:p>
        </p:txBody>
      </p:sp>
      <p:pic>
        <p:nvPicPr>
          <p:cNvPr id="4" name="Picture 3" descr="Finding the Side Lengths of the 30-60-90 Special Triangle | TED-Ed - Google Chrom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814553"/>
            <a:ext cx="6444208" cy="351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16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Prior to this Lesson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12776"/>
            <a:ext cx="8229600" cy="4525963"/>
          </a:xfrm>
        </p:spPr>
        <p:txBody>
          <a:bodyPr/>
          <a:lstStyle/>
          <a:p>
            <a:r>
              <a:rPr lang="en-CA" dirty="0" smtClean="0">
                <a:hlinkClick r:id="rId2"/>
              </a:rPr>
              <a:t>http://ed.ted.com/on/oM1QkixW</a:t>
            </a:r>
            <a:endParaRPr lang="en-CA" dirty="0" smtClean="0"/>
          </a:p>
        </p:txBody>
      </p:sp>
      <p:pic>
        <p:nvPicPr>
          <p:cNvPr id="4" name="Picture 3" descr="Introduction to the 45-45-90 Triangle | TED-Ed - Google Chrom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215302"/>
            <a:ext cx="6288190" cy="342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9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Agenda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b="1" dirty="0">
                <a:solidFill>
                  <a:schemeClr val="bg1"/>
                </a:solidFill>
              </a:rPr>
              <a:t>1) Highlight the Learning Goals           </a:t>
            </a:r>
            <a:r>
              <a:rPr lang="en-CA" sz="2800" b="1" dirty="0" smtClean="0">
                <a:solidFill>
                  <a:schemeClr val="bg1"/>
                </a:solidFill>
              </a:rPr>
              <a:t>~ 3 </a:t>
            </a:r>
            <a:r>
              <a:rPr lang="en-CA" sz="2800" b="1" dirty="0">
                <a:solidFill>
                  <a:schemeClr val="bg1"/>
                </a:solidFill>
              </a:rPr>
              <a:t>minutes</a:t>
            </a:r>
            <a:endParaRPr lang="en-CA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2800" b="1" dirty="0">
                <a:solidFill>
                  <a:schemeClr val="bg1"/>
                </a:solidFill>
              </a:rPr>
              <a:t>2) The Taco Cart - short discussion     </a:t>
            </a:r>
            <a:r>
              <a:rPr lang="en-CA" sz="2800" b="1" dirty="0" smtClean="0">
                <a:solidFill>
                  <a:schemeClr val="bg1"/>
                </a:solidFill>
              </a:rPr>
              <a:t>~ 7 </a:t>
            </a:r>
            <a:r>
              <a:rPr lang="en-CA" sz="2800" b="1" dirty="0">
                <a:solidFill>
                  <a:schemeClr val="bg1"/>
                </a:solidFill>
              </a:rPr>
              <a:t>minutes</a:t>
            </a:r>
            <a:endParaRPr lang="en-CA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2800" b="1" dirty="0">
                <a:solidFill>
                  <a:schemeClr val="bg1"/>
                </a:solidFill>
              </a:rPr>
              <a:t>3) Constructing a 45-45-90 Triangle  </a:t>
            </a:r>
            <a:r>
              <a:rPr lang="en-CA" sz="2800" b="1" dirty="0" smtClean="0">
                <a:solidFill>
                  <a:schemeClr val="bg1"/>
                </a:solidFill>
              </a:rPr>
              <a:t> ~ </a:t>
            </a:r>
            <a:r>
              <a:rPr lang="en-CA" sz="2800" b="1" dirty="0">
                <a:solidFill>
                  <a:schemeClr val="bg1"/>
                </a:solidFill>
              </a:rPr>
              <a:t>10 minutes</a:t>
            </a:r>
            <a:endParaRPr lang="en-CA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2800" b="1" dirty="0">
                <a:solidFill>
                  <a:schemeClr val="bg1"/>
                </a:solidFill>
              </a:rPr>
              <a:t>4) </a:t>
            </a:r>
            <a:r>
              <a:rPr lang="en-CA" sz="2800" b="1" dirty="0" smtClean="0">
                <a:solidFill>
                  <a:schemeClr val="bg1"/>
                </a:solidFill>
              </a:rPr>
              <a:t>Activity:  The Amazing Race            ~ </a:t>
            </a:r>
            <a:r>
              <a:rPr lang="en-CA" sz="2800" b="1" dirty="0">
                <a:solidFill>
                  <a:schemeClr val="bg1"/>
                </a:solidFill>
              </a:rPr>
              <a:t>40 minutes</a:t>
            </a:r>
            <a:endParaRPr lang="en-CA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CA" sz="2800" b="1" dirty="0">
                <a:solidFill>
                  <a:schemeClr val="bg1"/>
                </a:solidFill>
              </a:rPr>
              <a:t>5) </a:t>
            </a:r>
            <a:r>
              <a:rPr lang="en-CA" sz="2800" b="1" dirty="0" smtClean="0">
                <a:solidFill>
                  <a:schemeClr val="bg1"/>
                </a:solidFill>
              </a:rPr>
              <a:t>Review Learning </a:t>
            </a:r>
            <a:r>
              <a:rPr lang="en-CA" sz="2800" b="1" dirty="0">
                <a:solidFill>
                  <a:schemeClr val="bg1"/>
                </a:solidFill>
              </a:rPr>
              <a:t>Goals, Clickers     </a:t>
            </a:r>
            <a:r>
              <a:rPr lang="en-CA" sz="2800" b="1" dirty="0" smtClean="0">
                <a:solidFill>
                  <a:schemeClr val="bg1"/>
                </a:solidFill>
              </a:rPr>
              <a:t>~ </a:t>
            </a:r>
            <a:r>
              <a:rPr lang="en-CA" sz="2800" b="1" dirty="0">
                <a:solidFill>
                  <a:schemeClr val="bg1"/>
                </a:solidFill>
              </a:rPr>
              <a:t>10 minutes   </a:t>
            </a:r>
            <a:endParaRPr lang="en-CA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83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Learning Goals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2060848"/>
            <a:ext cx="8219256" cy="4525963"/>
          </a:xfrm>
        </p:spPr>
        <p:txBody>
          <a:bodyPr/>
          <a:lstStyle/>
          <a:p>
            <a:pPr fontAlgn="base"/>
            <a:r>
              <a:rPr lang="en-CA" dirty="0" smtClean="0">
                <a:solidFill>
                  <a:schemeClr val="bg1"/>
                </a:solidFill>
              </a:rPr>
              <a:t>find </a:t>
            </a:r>
            <a:r>
              <a:rPr lang="en-CA" dirty="0">
                <a:solidFill>
                  <a:schemeClr val="bg1"/>
                </a:solidFill>
              </a:rPr>
              <a:t>side length values for examples </a:t>
            </a:r>
            <a:r>
              <a:rPr lang="en-CA" dirty="0" smtClean="0">
                <a:solidFill>
                  <a:schemeClr val="bg1"/>
                </a:solidFill>
              </a:rPr>
              <a:t>and applications </a:t>
            </a:r>
            <a:r>
              <a:rPr lang="en-CA" dirty="0">
                <a:solidFill>
                  <a:schemeClr val="bg1"/>
                </a:solidFill>
              </a:rPr>
              <a:t>of 45-45-90 triangles </a:t>
            </a:r>
            <a:r>
              <a:rPr lang="en-CA" dirty="0" smtClean="0">
                <a:solidFill>
                  <a:schemeClr val="bg1"/>
                </a:solidFill>
              </a:rPr>
              <a:t>using: 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CA" dirty="0" smtClean="0">
                <a:solidFill>
                  <a:srgbClr val="FF0000"/>
                </a:solidFill>
              </a:rPr>
              <a:t>side-relationships </a:t>
            </a:r>
            <a:r>
              <a:rPr lang="en-CA" dirty="0">
                <a:solidFill>
                  <a:srgbClr val="FF0000"/>
                </a:solidFill>
              </a:rPr>
              <a:t>(1x,1x,√2x</a:t>
            </a:r>
            <a:r>
              <a:rPr lang="en-CA" dirty="0" smtClean="0">
                <a:solidFill>
                  <a:srgbClr val="FF0000"/>
                </a:solidFill>
              </a:rPr>
              <a:t>)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CA" dirty="0" smtClean="0">
                <a:solidFill>
                  <a:srgbClr val="00B0F0"/>
                </a:solidFill>
              </a:rPr>
              <a:t>Primary trigonometric ratios</a:t>
            </a:r>
            <a:endParaRPr lang="en-CA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20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en-CA" sz="3600" dirty="0" smtClean="0">
                <a:solidFill>
                  <a:schemeClr val="bg1"/>
                </a:solidFill>
              </a:rPr>
              <a:t>Hook – Building on Previous Knowledge </a:t>
            </a:r>
            <a:endParaRPr lang="en-CA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12776"/>
            <a:ext cx="6912768" cy="864095"/>
          </a:xfrm>
        </p:spPr>
        <p:txBody>
          <a:bodyPr/>
          <a:lstStyle/>
          <a:p>
            <a:pPr algn="ctr"/>
            <a:r>
              <a:rPr lang="en-CA" dirty="0" smtClean="0">
                <a:hlinkClick r:id="rId2"/>
              </a:rPr>
              <a:t>Dan Meyer – The Taco Cart</a:t>
            </a:r>
            <a:endParaRPr lang="en-CA" dirty="0"/>
          </a:p>
        </p:txBody>
      </p:sp>
      <p:pic>
        <p:nvPicPr>
          <p:cNvPr id="5" name="Picture 4" descr="Taco Cart - 101qs - Google Chrom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132856"/>
            <a:ext cx="5120568" cy="28803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55576" y="5301208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A" sz="2400" dirty="0" smtClean="0">
                <a:solidFill>
                  <a:schemeClr val="bg1"/>
                </a:solidFill>
              </a:rPr>
              <a:t>What information do we need to solve the problem?</a:t>
            </a:r>
          </a:p>
          <a:p>
            <a:pPr marL="342900" indent="-342900">
              <a:buAutoNum type="arabicPeriod"/>
            </a:pPr>
            <a:r>
              <a:rPr lang="en-CA" sz="2400" dirty="0" smtClean="0">
                <a:solidFill>
                  <a:schemeClr val="bg1"/>
                </a:solidFill>
              </a:rPr>
              <a:t>Given the information, who will reach the taco cart first? 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19158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Constructing a 45-45-90 Triangle</a:t>
            </a:r>
            <a:endParaRPr lang="en-CA" dirty="0"/>
          </a:p>
        </p:txBody>
      </p:sp>
      <p:pic>
        <p:nvPicPr>
          <p:cNvPr id="4" name="Content Placeholder 3" descr="Constructing 45° Triangle - Google Chrome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512" y="2348880"/>
            <a:ext cx="6362960" cy="3470705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043608" y="1268760"/>
            <a:ext cx="6912768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dirty="0" smtClean="0">
                <a:solidFill>
                  <a:schemeClr val="bg1"/>
                </a:solidFill>
                <a:hlinkClick r:id="rId3"/>
              </a:rPr>
              <a:t>OERB – Constructing a 45-45-90 Triangle</a:t>
            </a:r>
            <a:endParaRPr lang="en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1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Activity 1 – Assessment	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CA" dirty="0" smtClean="0"/>
              <a:t>Group Work</a:t>
            </a:r>
          </a:p>
          <a:p>
            <a:pPr marL="514350" indent="-514350">
              <a:buAutoNum type="arabicParenR"/>
            </a:pPr>
            <a:r>
              <a:rPr lang="en-CA" dirty="0" smtClean="0"/>
              <a:t>Individual Work</a:t>
            </a:r>
          </a:p>
          <a:p>
            <a:pPr marL="514350" indent="-514350">
              <a:buAutoNum type="arabicParenR"/>
            </a:pPr>
            <a:r>
              <a:rPr lang="en-CA" dirty="0" smtClean="0"/>
              <a:t>Peer Assessment and Peer Feedback</a:t>
            </a:r>
          </a:p>
          <a:p>
            <a:pPr marL="514350" indent="-514350">
              <a:buAutoNum type="arabicParenR"/>
            </a:pPr>
            <a:r>
              <a:rPr lang="en-CA" dirty="0" smtClean="0"/>
              <a:t>Verification with SOHCAHTOA</a:t>
            </a:r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4410054" cy="41343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187624" y="433313"/>
            <a:ext cx="72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400" dirty="0">
                <a:solidFill>
                  <a:schemeClr val="bg1"/>
                </a:solidFill>
              </a:rPr>
              <a:t>Activity – The Amazing Race</a:t>
            </a:r>
            <a:endParaRPr lang="en-CA" sz="4400" dirty="0"/>
          </a:p>
        </p:txBody>
      </p:sp>
    </p:spTree>
    <p:extLst>
      <p:ext uri="{BB962C8B-B14F-4D97-AF65-F5344CB8AC3E}">
        <p14:creationId xmlns:p14="http://schemas.microsoft.com/office/powerpoint/2010/main" val="212372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571" y="260648"/>
            <a:ext cx="8229600" cy="1143000"/>
          </a:xfrm>
        </p:spPr>
        <p:txBody>
          <a:bodyPr>
            <a:norm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Instructions for Students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182574" y="1438555"/>
            <a:ext cx="706183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dirty="0">
                <a:solidFill>
                  <a:schemeClr val="bg1"/>
                </a:solidFill>
              </a:rPr>
              <a:t>Find the shortest </a:t>
            </a:r>
            <a:r>
              <a:rPr lang="en-CA" sz="2400" dirty="0" smtClean="0">
                <a:solidFill>
                  <a:schemeClr val="bg1"/>
                </a:solidFill>
              </a:rPr>
              <a:t>route to reach all flags. </a:t>
            </a:r>
            <a:r>
              <a:rPr lang="en-CA" sz="2400" dirty="0">
                <a:solidFill>
                  <a:schemeClr val="bg1"/>
                </a:solidFill>
              </a:rPr>
              <a:t>Determine the </a:t>
            </a:r>
            <a:r>
              <a:rPr lang="en-CA" sz="2400" b="1" u="sng" dirty="0">
                <a:solidFill>
                  <a:schemeClr val="bg1"/>
                </a:solidFill>
              </a:rPr>
              <a:t>exact</a:t>
            </a:r>
            <a:r>
              <a:rPr lang="en-CA" sz="2400" dirty="0">
                <a:solidFill>
                  <a:schemeClr val="bg1"/>
                </a:solidFill>
              </a:rPr>
              <a:t> distance</a:t>
            </a:r>
            <a:r>
              <a:rPr lang="en-CA" sz="2400" dirty="0" smtClean="0">
                <a:solidFill>
                  <a:schemeClr val="bg1"/>
                </a:solidFill>
              </a:rPr>
              <a:t>.</a:t>
            </a:r>
            <a:endParaRPr lang="en-CA" sz="2400" b="1" u="sng" dirty="0" smtClean="0">
              <a:solidFill>
                <a:schemeClr val="bg1"/>
              </a:solidFill>
            </a:endParaRPr>
          </a:p>
          <a:p>
            <a:r>
              <a:rPr lang="en-CA" sz="2400" b="1" u="sng" dirty="0" smtClean="0">
                <a:solidFill>
                  <a:schemeClr val="bg1"/>
                </a:solidFill>
              </a:rPr>
              <a:t>Rules</a:t>
            </a:r>
            <a:r>
              <a:rPr lang="en-CA" sz="2400" dirty="0">
                <a:solidFill>
                  <a:schemeClr val="bg1"/>
                </a:solidFill>
              </a:rPr>
              <a:t>:</a:t>
            </a:r>
            <a:endParaRPr lang="en-CA" sz="2400" b="0" dirty="0" smtClean="0">
              <a:solidFill>
                <a:schemeClr val="bg1"/>
              </a:solidFill>
              <a:effectLst/>
            </a:endParaRPr>
          </a:p>
          <a:p>
            <a:pPr marL="457200" indent="-457200">
              <a:buAutoNum type="arabicParenR"/>
            </a:pPr>
            <a:r>
              <a:rPr lang="en-CA" sz="2400" dirty="0" smtClean="0">
                <a:solidFill>
                  <a:schemeClr val="bg1"/>
                </a:solidFill>
              </a:rPr>
              <a:t>You </a:t>
            </a:r>
            <a:r>
              <a:rPr lang="en-CA" sz="2400" dirty="0">
                <a:solidFill>
                  <a:schemeClr val="bg1"/>
                </a:solidFill>
              </a:rPr>
              <a:t>may move diagonally </a:t>
            </a:r>
            <a:r>
              <a:rPr lang="en-CA" sz="2400" dirty="0" smtClean="0">
                <a:solidFill>
                  <a:schemeClr val="bg1"/>
                </a:solidFill>
              </a:rPr>
              <a:t>from one node to </a:t>
            </a:r>
            <a:r>
              <a:rPr lang="en-CA" sz="2400" dirty="0" smtClean="0">
                <a:solidFill>
                  <a:schemeClr val="bg1"/>
                </a:solidFill>
              </a:rPr>
              <a:t>another</a:t>
            </a:r>
          </a:p>
          <a:p>
            <a:endParaRPr lang="en-CA" sz="2400" b="0" dirty="0" smtClean="0">
              <a:solidFill>
                <a:schemeClr val="bg1"/>
              </a:solidFill>
              <a:effectLst/>
            </a:endParaRPr>
          </a:p>
          <a:p>
            <a:r>
              <a:rPr lang="en-CA" sz="2400" dirty="0">
                <a:solidFill>
                  <a:schemeClr val="bg1"/>
                </a:solidFill>
              </a:rPr>
              <a:t>2) You may move up/down/left/right from any node </a:t>
            </a:r>
            <a:r>
              <a:rPr lang="en-CA" sz="2400" dirty="0" smtClean="0">
                <a:solidFill>
                  <a:schemeClr val="bg1"/>
                </a:solidFill>
              </a:rPr>
              <a:t>to </a:t>
            </a:r>
            <a:r>
              <a:rPr lang="en-CA" sz="2400" dirty="0" smtClean="0">
                <a:solidFill>
                  <a:schemeClr val="bg1"/>
                </a:solidFill>
              </a:rPr>
              <a:t>another</a:t>
            </a:r>
          </a:p>
          <a:p>
            <a:endParaRPr lang="en-CA" sz="2400" b="0" dirty="0" smtClean="0">
              <a:solidFill>
                <a:schemeClr val="bg1"/>
              </a:solidFill>
              <a:effectLst/>
            </a:endParaRPr>
          </a:p>
          <a:p>
            <a:r>
              <a:rPr lang="en-CA" sz="2400" dirty="0">
                <a:solidFill>
                  <a:schemeClr val="bg1"/>
                </a:solidFill>
              </a:rPr>
              <a:t>3) You must add on 4 m to </a:t>
            </a:r>
            <a:r>
              <a:rPr lang="en-CA" sz="2400" dirty="0" smtClean="0">
                <a:solidFill>
                  <a:schemeClr val="bg1"/>
                </a:solidFill>
              </a:rPr>
              <a:t>your total distance for every </a:t>
            </a:r>
            <a:r>
              <a:rPr lang="en-CA" sz="2400" dirty="0">
                <a:solidFill>
                  <a:schemeClr val="bg1"/>
                </a:solidFill>
              </a:rPr>
              <a:t>turn you make! </a:t>
            </a:r>
            <a:endParaRPr lang="en-CA" sz="2400" dirty="0" smtClean="0">
              <a:solidFill>
                <a:schemeClr val="bg1"/>
              </a:solidFill>
            </a:endParaRPr>
          </a:p>
          <a:p>
            <a:endParaRPr lang="en-CA" dirty="0">
              <a:solidFill>
                <a:schemeClr val="bg1"/>
              </a:solidFill>
            </a:endParaRPr>
          </a:p>
          <a:p>
            <a:endParaRPr lang="en-CA" dirty="0" smtClean="0">
              <a:solidFill>
                <a:schemeClr val="bg1"/>
              </a:solidFill>
            </a:endParaRPr>
          </a:p>
          <a:p>
            <a:endParaRPr lang="en-CA" dirty="0">
              <a:solidFill>
                <a:schemeClr val="bg1"/>
              </a:solidFill>
            </a:endParaRPr>
          </a:p>
          <a:p>
            <a:endParaRPr lang="en-CA" dirty="0" smtClean="0">
              <a:solidFill>
                <a:schemeClr val="bg1"/>
              </a:solidFill>
            </a:endParaRPr>
          </a:p>
          <a:p>
            <a:endParaRPr lang="en-CA" dirty="0">
              <a:solidFill>
                <a:schemeClr val="bg1"/>
              </a:solidFill>
            </a:endParaRPr>
          </a:p>
          <a:p>
            <a:endParaRPr lang="en-CA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941168"/>
            <a:ext cx="1649072" cy="144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58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Key Points of Activity (1)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 fontAlgn="base"/>
            <a:r>
              <a:rPr lang="en-CA" sz="2400" dirty="0" smtClean="0">
                <a:solidFill>
                  <a:srgbClr val="FF0000"/>
                </a:solidFill>
              </a:rPr>
              <a:t>Cooperative </a:t>
            </a:r>
            <a:r>
              <a:rPr lang="en-CA" sz="2400" dirty="0">
                <a:solidFill>
                  <a:srgbClr val="FF0000"/>
                </a:solidFill>
              </a:rPr>
              <a:t>Learning</a:t>
            </a:r>
            <a:r>
              <a:rPr lang="en-CA" sz="2400" dirty="0">
                <a:solidFill>
                  <a:schemeClr val="bg1"/>
                </a:solidFill>
              </a:rPr>
              <a:t>: </a:t>
            </a:r>
            <a:r>
              <a:rPr lang="en-CA" sz="2400" dirty="0" smtClean="0">
                <a:solidFill>
                  <a:schemeClr val="bg1"/>
                </a:solidFill>
              </a:rPr>
              <a:t>In groups of 4-5, students will </a:t>
            </a:r>
            <a:r>
              <a:rPr lang="en-CA" sz="2400" dirty="0">
                <a:solidFill>
                  <a:schemeClr val="bg1"/>
                </a:solidFill>
              </a:rPr>
              <a:t>discuss the optimal solution </a:t>
            </a:r>
            <a:r>
              <a:rPr lang="en-CA" sz="2400" dirty="0" smtClean="0">
                <a:solidFill>
                  <a:schemeClr val="bg1"/>
                </a:solidFill>
              </a:rPr>
              <a:t>(</a:t>
            </a:r>
            <a:r>
              <a:rPr lang="en-CA" sz="2400" dirty="0">
                <a:solidFill>
                  <a:schemeClr val="bg1"/>
                </a:solidFill>
              </a:rPr>
              <a:t>no pencils allowed</a:t>
            </a:r>
            <a:r>
              <a:rPr lang="en-CA" sz="2400" dirty="0" smtClean="0">
                <a:solidFill>
                  <a:schemeClr val="bg1"/>
                </a:solidFill>
              </a:rPr>
              <a:t>!).</a:t>
            </a:r>
          </a:p>
          <a:p>
            <a:pPr fontAlgn="base"/>
            <a:endParaRPr lang="en-CA" sz="2400" dirty="0" smtClean="0">
              <a:solidFill>
                <a:schemeClr val="bg1"/>
              </a:solidFill>
            </a:endParaRPr>
          </a:p>
          <a:p>
            <a:pPr fontAlgn="base"/>
            <a:r>
              <a:rPr lang="en-CA" sz="2400" dirty="0" smtClean="0">
                <a:solidFill>
                  <a:schemeClr val="bg1"/>
                </a:solidFill>
              </a:rPr>
              <a:t>Each group will then determine and present one criteria by which all student solutions will be assessed </a:t>
            </a:r>
          </a:p>
          <a:p>
            <a:pPr fontAlgn="base"/>
            <a:endParaRPr lang="en-CA" sz="2400" dirty="0">
              <a:solidFill>
                <a:schemeClr val="bg1"/>
              </a:solidFill>
            </a:endParaRPr>
          </a:p>
          <a:p>
            <a:pPr fontAlgn="base"/>
            <a:r>
              <a:rPr lang="en-CA" sz="2400" dirty="0" smtClean="0">
                <a:solidFill>
                  <a:schemeClr val="bg1"/>
                </a:solidFill>
              </a:rPr>
              <a:t>Students </a:t>
            </a:r>
            <a:r>
              <a:rPr lang="en-CA" sz="2400" dirty="0">
                <a:solidFill>
                  <a:schemeClr val="bg1"/>
                </a:solidFill>
              </a:rPr>
              <a:t>will then go back to their desks and write up the solution individually, step-by-step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303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415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Lesson Outline: 45-45-90 Special Triangles</vt:lpstr>
      <vt:lpstr>Prior to this Lesson</vt:lpstr>
      <vt:lpstr>Agenda</vt:lpstr>
      <vt:lpstr>Learning Goals</vt:lpstr>
      <vt:lpstr>Hook – Building on Previous Knowledge </vt:lpstr>
      <vt:lpstr>Constructing a 45-45-90 Triangle</vt:lpstr>
      <vt:lpstr>Activity 1 – Assessment </vt:lpstr>
      <vt:lpstr>Instructions for Students</vt:lpstr>
      <vt:lpstr>Key Points of Activity (1)</vt:lpstr>
      <vt:lpstr>Key Points of Activity (2)</vt:lpstr>
      <vt:lpstr>Consolidation</vt:lpstr>
      <vt:lpstr>Home Activity</vt:lpstr>
    </vt:vector>
  </TitlesOfParts>
  <Company>UOIT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EndUser</dc:creator>
  <cp:lastModifiedBy>EndUser</cp:lastModifiedBy>
  <cp:revision>16</cp:revision>
  <dcterms:created xsi:type="dcterms:W3CDTF">2014-02-02T19:52:13Z</dcterms:created>
  <dcterms:modified xsi:type="dcterms:W3CDTF">2014-02-04T16:25:04Z</dcterms:modified>
</cp:coreProperties>
</file>